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handoutMasterIdLst>
    <p:handoutMasterId r:id="rId34"/>
  </p:handoutMasterIdLst>
  <p:sldIdLst>
    <p:sldId id="269" r:id="rId5"/>
    <p:sldId id="267" r:id="rId6"/>
    <p:sldId id="270" r:id="rId7"/>
    <p:sldId id="271" r:id="rId8"/>
    <p:sldId id="272" r:id="rId9"/>
    <p:sldId id="257" r:id="rId10"/>
    <p:sldId id="287" r:id="rId11"/>
    <p:sldId id="273" r:id="rId12"/>
    <p:sldId id="258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1" r:id="rId27"/>
    <p:sldId id="289" r:id="rId28"/>
    <p:sldId id="290" r:id="rId29"/>
    <p:sldId id="288" r:id="rId30"/>
    <p:sldId id="292" r:id="rId31"/>
    <p:sldId id="293" r:id="rId32"/>
    <p:sldId id="29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26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5/1/2020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5/1/2020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5/1/2020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5/1/2020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5/1/2020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5/1/2020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5/1/2020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5/1/2020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5/1/2020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5/1/2020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 smtClean="0"/>
              <a:t>Edit Master text styles</a:t>
            </a:r>
          </a:p>
          <a:p>
            <a:pPr marL="0" lvl="1" indent="0" algn="ctr">
              <a:buNone/>
            </a:pPr>
            <a:r>
              <a:rPr lang="en-US" noProof="0" smtClean="0"/>
              <a:t>Second level</a:t>
            </a:r>
          </a:p>
          <a:p>
            <a:pPr marL="0" lvl="2" indent="0" algn="ctr">
              <a:buNone/>
            </a:pPr>
            <a:r>
              <a:rPr lang="en-US" noProof="0" smtClean="0"/>
              <a:t>Third level</a:t>
            </a:r>
          </a:p>
          <a:p>
            <a:pPr marL="0" lvl="3" indent="0" algn="ctr">
              <a:buNone/>
            </a:pPr>
            <a:r>
              <a:rPr lang="en-US" noProof="0" smtClean="0"/>
              <a:t>Fourth level</a:t>
            </a:r>
          </a:p>
          <a:p>
            <a:pPr marL="0" lvl="4" indent="0" algn="ctr">
              <a:buNone/>
            </a:pPr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5/1/2020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5/1/2020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5/1/2020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5/1/2020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5/1/2020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E:\OneDrive%20-%20Nguyen%20Sieu%20School\X_POPPA's%20file_FPOLY%20Gakkuzai\2020%201.Spring\Block%202%20-%20PRO1041%20-%20D&#7921;%20&#225;n%201\USE%20CASE%20-%20Color.png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E:\OneDrive%20-%20Nguyen%20Sieu%20School\X_POPPA's%20file_FPOLY%20Gakkuzai\2020%201.Spring\Block%202%20-%20PRO1041%20-%20D&#7921;%20&#225;n%201\nhan%20vien.pn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E:\OneDrive%20-%20Nguyen%20Sieu%20School\X_POPPA's%20file_FPOLY%20Gakkuzai\2020%201.Spring\Block%202%20-%20PRO1041%20-%20D&#7921;%20&#225;n%201\QLDL.png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E:\OneDrive%20-%20Nguyen%20Sieu%20School\X_POPPA's%20file_FPOLY%20Gakkuzai\2020%201.Spring\Block%202%20-%20PRO1041%20-%20D&#7921;%20&#225;n%201\BOSS.png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file:///E:\OneDrive%20-%20Nguyen%20Sieu%20School\X_POPPA's%20file_FPOLY%20Gakkuzai\2020%201.Spring\Block%202%20-%20PRO1041%20-%20D&#7921;%20&#225;n%201\PharmacyManager.pdf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4" b="4649"/>
          <a:stretch/>
        </p:blipFill>
        <p:spPr>
          <a:xfrm>
            <a:off x="391589" y="508238"/>
            <a:ext cx="7508743" cy="5676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9"/>
          <a:stretch/>
        </p:blipFill>
        <p:spPr>
          <a:xfrm>
            <a:off x="8015530" y="508238"/>
            <a:ext cx="3704433" cy="5666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2934" y="686661"/>
            <a:ext cx="3081576" cy="119457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DỰ ÁN 1</a:t>
            </a:r>
            <a:endParaRPr lang="en-US" sz="5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5530" y="2294416"/>
            <a:ext cx="3586261" cy="1733655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MỀM QUẢN LÝ CHUỖI Cửa HÀNG THUỐC 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(Pharmacy - Pharma4U)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AutoShape 2" descr="https://docs.google.com/drawings/u/1/d/sgNy5dUgGaoQmgpyhCnjCCA/image?w=890&amp;h=116&amp;rev=1&amp;ac=1&amp;parent=1ctJVLRECQMPhUjkl6LDq8NyI1LTISI8LPW8oCi2ql4Y"/>
          <p:cNvSpPr>
            <a:spLocks noChangeAspect="1" noChangeArrowheads="1"/>
          </p:cNvSpPr>
          <p:nvPr/>
        </p:nvSpPr>
        <p:spPr bwMode="auto">
          <a:xfrm>
            <a:off x="8424253" y="5243795"/>
            <a:ext cx="2866666" cy="5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 viên HD: </a:t>
            </a:r>
            <a:r>
              <a:rPr lang="en-US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Trần Thị Vân</a:t>
            </a:r>
          </a:p>
        </p:txBody>
      </p:sp>
    </p:spTree>
    <p:extLst>
      <p:ext uri="{BB962C8B-B14F-4D97-AF65-F5344CB8AC3E}">
        <p14:creationId xmlns:p14="http://schemas.microsoft.com/office/powerpoint/2010/main" val="12556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Tìm hiểu và xây dựng ý tưởng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074" name="Picture 2" descr="91% số nhà thuốc ở nông thôn bán kháng sinh không đ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5" y="267418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11660" y="2002766"/>
            <a:ext cx="5273615" cy="4311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  <a:ea typeface="Segoe UI Black" panose="020B0A02040204020203" pitchFamily="34" charset="0"/>
              </a:rPr>
              <a:t>Các vùng nông thôn vẫn còn sử dụng giấy tờ để quản lý cửa hàng thuốc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latin typeface="+mn-lt"/>
              <a:ea typeface="Segoe UI Black" panose="020B0A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  <a:ea typeface="Segoe UI Black" panose="020B0A02040204020203" pitchFamily="34" charset="0"/>
              </a:rPr>
              <a:t>Các ứng dụng quản lý thuốc Việt hóa tại Việt Nam chỉ đếm trên đầu ngón tay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latin typeface="+mn-lt"/>
              <a:ea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 </a:t>
            </a:r>
            <a:r>
              <a:rPr lang="en-US" sz="2000" b="1" dirty="0" smtClean="0">
                <a:latin typeface="+mn-lt"/>
                <a:ea typeface="Segoe UI Black" panose="020B0A02040204020203" pitchFamily="34" charset="0"/>
              </a:rPr>
              <a:t>Đây là một cơ hội để tăng số lượng các ứng dụng quản lý thuốc và học tập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908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03708" y="222417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Đối tượng sử dụng rộng, từ cửa hàng thuốc nhỏ lẻ đến chuỗi cửa hàng </a:t>
            </a:r>
            <a:r>
              <a:rPr lang="vi-VN" sz="2000" dirty="0" smtClean="0">
                <a:latin typeface="+mn-lt"/>
              </a:rPr>
              <a:t>lớn</a:t>
            </a:r>
            <a:endParaRPr lang="en-US" sz="2000" dirty="0" smtClean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Tích hợp công nghệ lưu trữ đám </a:t>
            </a:r>
            <a:r>
              <a:rPr lang="vi-VN" sz="2000" dirty="0" smtClean="0">
                <a:latin typeface="+mn-lt"/>
              </a:rPr>
              <a:t>mây</a:t>
            </a:r>
            <a:endParaRPr lang="en-US" sz="2000" dirty="0" smtClean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Đáp ứng tiêu chuẩn GPP của bộ Y </a:t>
            </a:r>
            <a:r>
              <a:rPr lang="vi-VN" sz="2000" dirty="0" smtClean="0">
                <a:latin typeface="+mn-lt"/>
              </a:rPr>
              <a:t>tế</a:t>
            </a:r>
            <a:endParaRPr lang="en-US" sz="2000" dirty="0" smtClean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Chi phí để sử dụng sản phẩm thấp</a:t>
            </a:r>
          </a:p>
        </p:txBody>
      </p:sp>
      <p:pic>
        <p:nvPicPr>
          <p:cNvPr id="6146" name="Picture 2" descr="Kết quả hình ảnh cho Moss Phar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62" y="2267909"/>
            <a:ext cx="5814743" cy="32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9815" y="161304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latin typeface="+mn-lt"/>
                <a:ea typeface="Segoe UI Black" panose="020B0A02040204020203" pitchFamily="34" charset="0"/>
              </a:rPr>
              <a:t>MOSS 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8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95082" y="234763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Có tích hợp mã vạch, hỗ trợ mở 2 </a:t>
            </a:r>
            <a:r>
              <a:rPr lang="vi-VN" sz="2000" dirty="0" smtClean="0">
                <a:latin typeface="+mn-lt"/>
              </a:rPr>
              <a:t>kho</a:t>
            </a:r>
            <a:endParaRPr lang="en-US" sz="2000" dirty="0" smtClean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Hỗ trợ nhiều đơn vị tính và các chiết </a:t>
            </a:r>
            <a:r>
              <a:rPr lang="vi-VN" sz="2000" dirty="0" smtClean="0">
                <a:latin typeface="+mn-lt"/>
              </a:rPr>
              <a:t>khấu</a:t>
            </a:r>
            <a:endParaRPr lang="en-US" sz="2000" dirty="0" smtClean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Tính năng phân tích nhà cung cấp, đưa ra nhà cung cấp tốt nhất khi đặt hàng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0751" y="167477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latin typeface="+mn-lt"/>
                <a:ea typeface="Segoe UI Black" panose="020B0A02040204020203" pitchFamily="34" charset="0"/>
              </a:rPr>
              <a:t>XPHARMA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7170" name="Picture 2" descr="Kết quả hình ảnh cho Xphar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5755" r="17358" b="6260"/>
          <a:stretch/>
        </p:blipFill>
        <p:spPr bwMode="auto">
          <a:xfrm>
            <a:off x="1017919" y="2347638"/>
            <a:ext cx="5891842" cy="35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8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11110" y="1821426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đạt tiêu chuẩn GPP của Bộ Y </a:t>
            </a:r>
            <a:r>
              <a:rPr lang="vi-VN" sz="2200" dirty="0" smtClean="0">
                <a:latin typeface="+mn-lt"/>
              </a:rPr>
              <a:t>Tế</a:t>
            </a:r>
            <a:endParaRPr lang="en-US" sz="2200" dirty="0" smtClean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 smtClean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 smtClean="0">
                <a:latin typeface="+mn-lt"/>
              </a:rPr>
              <a:t>Hỗ trợ bán hàng nhanh theo mã vạch hoặc theo hoạt chất để tìm loại thuốc thay thế nếu hết hàng.</a:t>
            </a:r>
            <a:endParaRPr lang="en-US" sz="2200" dirty="0" smtClean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 smtClean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 smtClean="0">
                <a:latin typeface="+mn-lt"/>
              </a:rPr>
              <a:t>Quản </a:t>
            </a:r>
            <a:r>
              <a:rPr lang="vi-VN" sz="2200" dirty="0">
                <a:latin typeface="+mn-lt"/>
              </a:rPr>
              <a:t>lý các chương trình khuyến mãi, giảm giá sản phẩm, tra cứu thông tin khách hàng nhanh chóng.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03166" y="1821426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latin typeface="+mn-lt"/>
                <a:ea typeface="Segoe UI Black" panose="020B0A02040204020203" pitchFamily="34" charset="0"/>
              </a:rPr>
              <a:t>PHARMA DELUXE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194" name="Picture 2" descr="Kết quả hình ảnh cho Pharma Delux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" y="2550892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6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9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Các đối tượng sử dụng hệ thống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099091" y="1699354"/>
            <a:ext cx="1449238" cy="1449238"/>
            <a:chOff x="3519577" y="1733908"/>
            <a:chExt cx="1449238" cy="1449238"/>
          </a:xfrm>
        </p:grpSpPr>
        <p:sp>
          <p:nvSpPr>
            <p:cNvPr id="3" name="Rectangle 2"/>
            <p:cNvSpPr/>
            <p:nvPr/>
          </p:nvSpPr>
          <p:spPr>
            <a:xfrm>
              <a:off x="3519577" y="1733908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2" name="Picture 6" descr="https://documents.lucidchart.com/documents/c4dbdeb2-6adb-4b0d-98ff-bbb002e06c5d/pages/0_0?a=8699&amp;x=4297&amp;y=767&amp;w=227&amp;h=227&amp;store=1&amp;accept=image%2F*&amp;auth=LCA%20c3af5759e1540101fed0353f08d762b90306e059-ts%3D158832575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55" t="11715" r="23303" b="12635"/>
            <a:stretch/>
          </p:blipFill>
          <p:spPr bwMode="auto">
            <a:xfrm>
              <a:off x="3817188" y="1846051"/>
              <a:ext cx="854015" cy="122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099091" y="3428904"/>
            <a:ext cx="1449238" cy="1449238"/>
            <a:chOff x="6489939" y="1932269"/>
            <a:chExt cx="1449238" cy="1449238"/>
          </a:xfrm>
        </p:grpSpPr>
        <p:sp>
          <p:nvSpPr>
            <p:cNvPr id="15" name="Rectangle 14"/>
            <p:cNvSpPr/>
            <p:nvPr/>
          </p:nvSpPr>
          <p:spPr>
            <a:xfrm>
              <a:off x="6489939" y="1932269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8" name="Picture 12" descr="https://documents.lucidchart.com/documents/c4dbdeb2-6adb-4b0d-98ff-bbb002e06c5d/pages/0_0?a=8708&amp;x=4288&amp;y=1105&amp;w=264&amp;h=264&amp;store=1&amp;accept=image%2F*&amp;auth=LCA%201275e6cbe9ca1014a93b60860cf75180038992a6-ts%3D158832575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4" t="23286" r="19160" b="26018"/>
            <a:stretch/>
          </p:blipFill>
          <p:spPr bwMode="auto">
            <a:xfrm>
              <a:off x="6489939" y="2078917"/>
              <a:ext cx="1449238" cy="1155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099090" y="5158454"/>
            <a:ext cx="1449238" cy="1449238"/>
            <a:chOff x="7223184" y="3183146"/>
            <a:chExt cx="1449238" cy="1449238"/>
          </a:xfrm>
        </p:grpSpPr>
        <p:sp>
          <p:nvSpPr>
            <p:cNvPr id="16" name="Rectangle 15"/>
            <p:cNvSpPr/>
            <p:nvPr/>
          </p:nvSpPr>
          <p:spPr>
            <a:xfrm>
              <a:off x="7223184" y="3183146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30" name="Picture 14" descr="https://documents.lucidchart.com/documents/c4dbdeb2-6adb-4b0d-98ff-bbb002e06c5d/pages/0_0?a=8708&amp;x=4276&amp;y=1411&amp;w=248&amp;h=248&amp;store=1&amp;accept=image%2F*&amp;auth=LCA%204ee56ae8dff997a6d6748ab7ac788a85192c18c7-ts%3D158832575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4" t="14163" r="12859" b="17182"/>
            <a:stretch/>
          </p:blipFill>
          <p:spPr bwMode="auto">
            <a:xfrm>
              <a:off x="7300822" y="3299602"/>
              <a:ext cx="1293962" cy="121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itle 1"/>
          <p:cNvSpPr txBox="1">
            <a:spLocks/>
          </p:cNvSpPr>
          <p:nvPr/>
        </p:nvSpPr>
        <p:spPr>
          <a:xfrm>
            <a:off x="3768301" y="1914977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Nhân viên: Sử dụng để bán thuốc và nhập thuốc và kiểm tra tình trạng của cửa hàng (Thuốc nào sắp hết -&gt; báo cho quản lý,...)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768301" y="3601389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đại lý: Có khả năng làm việc của Nhân viên, cập nhật nhân viên và có thể xem được báo cáo thống kê của chính cửa hàng đó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768301" y="5369764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chuỗi đại lý: Có thể xem thống kê và báo cáo của tất cả các cửa hàng, cập nhật nhân viên hoặc quản lý mới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Tổng quát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1" name="Picture 1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03" y="1717964"/>
            <a:ext cx="580079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Nhân viên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icture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35" y="1621766"/>
            <a:ext cx="5073205" cy="50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cửa hàng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36" y="1621766"/>
            <a:ext cx="3750977" cy="49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68" y="1699012"/>
            <a:ext cx="3759515" cy="5001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chuỗi cửa hàng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9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89FE-7B85-40C7-8441-909223A9B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976" y="1272566"/>
            <a:ext cx="9504485" cy="3007447"/>
          </a:xfrm>
        </p:spPr>
        <p:txBody>
          <a:bodyPr/>
          <a:lstStyle/>
          <a:p>
            <a:r>
              <a:rPr lang="en-US" dirty="0" smtClean="0"/>
              <a:t>THÀNH VIÊN TRONG NHÓM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DC842-2DF4-46F3-AEC5-E38386DA6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977" y="5017823"/>
            <a:ext cx="9504485" cy="1086237"/>
          </a:xfrm>
        </p:spPr>
        <p:txBody>
          <a:bodyPr/>
          <a:lstStyle/>
          <a:p>
            <a:r>
              <a:rPr lang="en-US" dirty="0" smtClean="0"/>
              <a:t>NHÓM 8 – THỰC HIỆN DỰ ÁN PHẦN MỀM QUẢN LÝ CHUỖI CỬA HÀNG THUỐC Pharmacy – Pharma4U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7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7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Thiết kế sơ đồ quan hệ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026" t="14617" r="29359" b="4701"/>
          <a:stretch/>
        </p:blipFill>
        <p:spPr>
          <a:xfrm>
            <a:off x="3244389" y="1621766"/>
            <a:ext cx="5872872" cy="488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629" y="1944389"/>
            <a:ext cx="8699469" cy="3007447"/>
          </a:xfrm>
        </p:spPr>
        <p:txBody>
          <a:bodyPr/>
          <a:lstStyle/>
          <a:p>
            <a:r>
              <a:rPr lang="en-US" sz="8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Kiến trúc hệ thống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86" y="3616624"/>
            <a:ext cx="1933308" cy="1182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27" y="3541413"/>
            <a:ext cx="1486057" cy="1486057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3352504" y="4083403"/>
            <a:ext cx="1326925" cy="57511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9648463">
            <a:off x="6927012" y="2999881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1277479">
            <a:off x="7182773" y="5314116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7214228" y="4165600"/>
            <a:ext cx="1587581" cy="205359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491673" y="5104849"/>
            <a:ext cx="1971964" cy="7440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Cơ sở dữ liệu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507591" y="4960552"/>
            <a:ext cx="1358468" cy="479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Internet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004196" y="1383056"/>
            <a:ext cx="1730921" cy="1737389"/>
            <a:chOff x="8630764" y="1490502"/>
            <a:chExt cx="1730921" cy="1737389"/>
          </a:xfrm>
        </p:grpSpPr>
        <p:grpSp>
          <p:nvGrpSpPr>
            <p:cNvPr id="13" name="Group 12"/>
            <p:cNvGrpSpPr/>
            <p:nvPr/>
          </p:nvGrpSpPr>
          <p:grpSpPr>
            <a:xfrm>
              <a:off x="8630764" y="1490502"/>
              <a:ext cx="1410454" cy="1403163"/>
              <a:chOff x="7678128" y="1049445"/>
              <a:chExt cx="2316192" cy="187771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6602" y="1049445"/>
                <a:ext cx="1877718" cy="1877718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8128" y="1401507"/>
                <a:ext cx="1433292" cy="143329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3659" y="1839111"/>
                <a:ext cx="995688" cy="995688"/>
              </a:xfrm>
              <a:prstGeom prst="rect">
                <a:avLst/>
              </a:prstGeom>
            </p:spPr>
          </p:pic>
        </p:grp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8645461" y="2747920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 smtClean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1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29529" y="3462154"/>
            <a:ext cx="1716224" cy="1663019"/>
            <a:chOff x="8816333" y="3398973"/>
            <a:chExt cx="1716224" cy="1663019"/>
          </a:xfrm>
        </p:grpSpPr>
        <p:grpSp>
          <p:nvGrpSpPr>
            <p:cNvPr id="14" name="Group 13"/>
            <p:cNvGrpSpPr/>
            <p:nvPr/>
          </p:nvGrpSpPr>
          <p:grpSpPr>
            <a:xfrm>
              <a:off x="8891072" y="3398973"/>
              <a:ext cx="1345281" cy="1340599"/>
              <a:chOff x="7821038" y="2982158"/>
              <a:chExt cx="2209168" cy="17939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038" y="2982158"/>
                <a:ext cx="1678309" cy="167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192" y="3406139"/>
                <a:ext cx="1370014" cy="1370014"/>
              </a:xfrm>
              <a:prstGeom prst="rect">
                <a:avLst/>
              </a:prstGeom>
            </p:spPr>
          </p:pic>
        </p:grp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8816333" y="4582021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 smtClean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2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151974" y="5374841"/>
            <a:ext cx="1716224" cy="1591828"/>
            <a:chOff x="8816333" y="5266172"/>
            <a:chExt cx="1716224" cy="159182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202" y="5266172"/>
              <a:ext cx="1254151" cy="1254151"/>
            </a:xfrm>
            <a:prstGeom prst="rect">
              <a:avLst/>
            </a:prstGeom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8816333" y="6378029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 smtClean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3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37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0242" name="Picture 2" descr="Swing GUI Hello World Example - Java Ho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85" y="1977736"/>
            <a:ext cx="3012498" cy="30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ản gốc Microsoft SQL Server 2014 chuẩn DVD OEM Phiên bản tiếng An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18559" r="11029" b="16911"/>
          <a:stretch/>
        </p:blipFill>
        <p:spPr bwMode="auto">
          <a:xfrm>
            <a:off x="6465455" y="1986035"/>
            <a:ext cx="3666836" cy="30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84447" y="5397701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 Java Swing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65864" y="5406000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SQL server 2014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32559" y="4850186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Github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34456" y="4850186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Photoshop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" name="Google Shape;36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3067" y="2654206"/>
            <a:ext cx="1694609" cy="165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411" y="2487985"/>
            <a:ext cx="1894864" cy="189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 descr="Lucidchart Diagrams for Te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34" y="2654206"/>
            <a:ext cx="1728643" cy="17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498352" y="4842635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L</a:t>
            </a:r>
            <a:r>
              <a:rPr lang="en-US" sz="2000" b="1" dirty="0" smtClean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ucidchart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52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tổ chức giao </a:t>
            </a:r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diện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5" t="17350" r="44230" b="6068"/>
          <a:stretch/>
        </p:blipFill>
        <p:spPr>
          <a:xfrm>
            <a:off x="3286606" y="1621766"/>
            <a:ext cx="5788437" cy="49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nhập thuốc </a:t>
            </a:r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(Hóa đơn nhập)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</a:t>
            </a:r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bán </a:t>
            </a:r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thuốc </a:t>
            </a:r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(Hóa đơn xuất)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14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</a:t>
            </a:r>
            <a:r>
              <a:rPr lang="en-US" sz="3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in hóa đơn</a:t>
            </a:r>
            <a:endParaRPr lang="en-US" sz="3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620" r="-208" b="20050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LƯU ANH QUÂN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9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ĐỖ HOÀNG LONG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r="7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00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  <a:endParaRPr lang="en-U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2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NGUYỄN THÀNH ĐỒNG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29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5" y="826089"/>
            <a:ext cx="9601200" cy="720213"/>
          </a:xfrm>
        </p:spPr>
        <p:txBody>
          <a:bodyPr/>
          <a:lstStyle/>
          <a:p>
            <a:r>
              <a:rPr lang="en-US" sz="3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  <a:endParaRPr lang="en-US" sz="3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2153914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40612" y="2714353"/>
            <a:ext cx="9592573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3447661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40612" y="4008100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4741408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Demo sản phẩm</a:t>
            </a:r>
            <a:endParaRPr lang="en-US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440612" y="5301847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6077402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Kết quả đạt được</a:t>
            </a:r>
            <a:endParaRPr lang="en-US" sz="36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40612" y="6637841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68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Each slide is set up with a spot for different types of content. Use the slide template that makes sense for your project. </a:t>
            </a:r>
          </a:p>
          <a:p>
            <a:r>
              <a:rPr lang="en-US" dirty="0"/>
              <a:t>Make sure you set up your presentation for success with a Title or Lead card that sets up your cards for your audience.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Trading cards_AAS_v3" id="{4E496154-558D-4612-A753-0794614ED79B}" vid="{A8FAAD10-755F-4F52-9B7F-8A15476B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72BC5E089E8A4788999AA5E29DCCF7" ma:contentTypeVersion="11" ma:contentTypeDescription="Create a new document." ma:contentTypeScope="" ma:versionID="3c6f0b15a9c32cfcb55e0f5449fe60f1">
  <xsd:schema xmlns:xsd="http://www.w3.org/2001/XMLSchema" xmlns:xs="http://www.w3.org/2001/XMLSchema" xmlns:p="http://schemas.microsoft.com/office/2006/metadata/properties" xmlns:ns3="9331ba5b-6cc6-4471-b41d-75646e727926" xmlns:ns4="2cba72be-cf7f-4857-8d3e-d47e769a6026" targetNamespace="http://schemas.microsoft.com/office/2006/metadata/properties" ma:root="true" ma:fieldsID="89e686b20e54b480b4677a00f5e49553" ns3:_="" ns4:_="">
    <xsd:import namespace="9331ba5b-6cc6-4471-b41d-75646e727926"/>
    <xsd:import namespace="2cba72be-cf7f-4857-8d3e-d47e769a60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31ba5b-6cc6-4471-b41d-75646e7279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a72be-cf7f-4857-8d3e-d47e769a60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5DA89-9689-4EB7-83A3-32913C232C3C}">
  <ds:schemaRefs>
    <ds:schemaRef ds:uri="http://schemas.openxmlformats.org/package/2006/metadata/core-properties"/>
    <ds:schemaRef ds:uri="http://purl.org/dc/dcmitype/"/>
    <ds:schemaRef ds:uri="http://www.w3.org/XML/1998/namespace"/>
    <ds:schemaRef ds:uri="9331ba5b-6cc6-4471-b41d-75646e727926"/>
    <ds:schemaRef ds:uri="2cba72be-cf7f-4857-8d3e-d47e769a6026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6F44E19-6F9C-40C6-8F6B-82886B9019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596DB-271E-4892-846E-73ECF18082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31ba5b-6cc6-4471-b41d-75646e727926"/>
    <ds:schemaRef ds:uri="2cba72be-cf7f-4857-8d3e-d47e769a6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0</TotalTime>
  <Words>587</Words>
  <Application>Microsoft Office PowerPoint</Application>
  <PresentationFormat>Widescreen</PresentationFormat>
  <Paragraphs>80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Franklin Gothic Book</vt:lpstr>
      <vt:lpstr>Arial</vt:lpstr>
      <vt:lpstr>Calibri</vt:lpstr>
      <vt:lpstr>Impact</vt:lpstr>
      <vt:lpstr>Segoe UI Black</vt:lpstr>
      <vt:lpstr>Wingdings</vt:lpstr>
      <vt:lpstr>Crop</vt:lpstr>
      <vt:lpstr>DỰ ÁN 1</vt:lpstr>
      <vt:lpstr>THÀNH VIÊN TRONG NHÓM</vt:lpstr>
      <vt:lpstr>THÔNG TIN  CÁ NHÂN</vt:lpstr>
      <vt:lpstr>THÔNG TIN  CÁ NHÂN</vt:lpstr>
      <vt:lpstr>THÔNG TIN  CÁ NHÂN</vt:lpstr>
      <vt:lpstr>Giới thiệu dự án</vt:lpstr>
      <vt:lpstr>Phân tích và thiết kế</vt:lpstr>
      <vt:lpstr>Directions</vt:lpstr>
      <vt:lpstr>Giới thiệu dự án</vt:lpstr>
      <vt:lpstr>Tìm hiểu và xây dựng ý tưởng</vt:lpstr>
      <vt:lpstr>Đôi chút về các phầm mềm tương tự</vt:lpstr>
      <vt:lpstr>Đôi chút về các phầm mềm tương tự</vt:lpstr>
      <vt:lpstr>Đôi chút về các phầm mềm tương tự</vt:lpstr>
      <vt:lpstr>Phân tích và thiết kế</vt:lpstr>
      <vt:lpstr>Các đối tượng sử dụng hệ thống</vt:lpstr>
      <vt:lpstr>Sơ đồ USE CASE – Tổng quát</vt:lpstr>
      <vt:lpstr>Sơ đồ USE CASE – Nhân viên</vt:lpstr>
      <vt:lpstr>Sơ đồ USE CASE –  Quản lý cửa hàng</vt:lpstr>
      <vt:lpstr>Sơ đồ USE CASE –  Quản lý chuỗi cửa hàng</vt:lpstr>
      <vt:lpstr>Sơ đồ ACTIVITY</vt:lpstr>
      <vt:lpstr>Thiết kế sơ đồ quan hệ</vt:lpstr>
      <vt:lpstr>Cài đặt hệ thống</vt:lpstr>
      <vt:lpstr>Kiến trúc hệ thống</vt:lpstr>
      <vt:lpstr>Các công nghệ sử dụng</vt:lpstr>
      <vt:lpstr>Các công nghệ sử dụng</vt:lpstr>
      <vt:lpstr>Sơ đồ tổ chức giao diện</vt:lpstr>
      <vt:lpstr>Chức năng nhập thuốc (Hóa đơn nhập)</vt:lpstr>
      <vt:lpstr>Chức năng bán thuốc (Hóa đơn xuất)</vt:lpstr>
      <vt:lpstr>Chức năng in hóa đơn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2020-05-01T09:01:32Z</dcterms:created>
  <dcterms:modified xsi:type="dcterms:W3CDTF">2020-05-01T10:45:29Z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0x0101002972BC5E089E8A4788999AA5E29DCCF7</vt:lpwstr>
  </property>
</Properties>
</file>